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notesMasterIdLst>
    <p:notesMasterId r:id="rId19"/>
  </p:notesMasterIdLst>
  <p:sldIdLst>
    <p:sldId id="256" r:id="rId2"/>
    <p:sldId id="257" r:id="rId3"/>
    <p:sldId id="258" r:id="rId4"/>
    <p:sldId id="259" r:id="rId5"/>
    <p:sldId id="260" r:id="rId6"/>
    <p:sldId id="261" r:id="rId7"/>
    <p:sldId id="267" r:id="rId8"/>
    <p:sldId id="262" r:id="rId9"/>
    <p:sldId id="263" r:id="rId10"/>
    <p:sldId id="268" r:id="rId11"/>
    <p:sldId id="264" r:id="rId12"/>
    <p:sldId id="265" r:id="rId13"/>
    <p:sldId id="269" r:id="rId14"/>
    <p:sldId id="270" r:id="rId15"/>
    <p:sldId id="271" r:id="rId16"/>
    <p:sldId id="272" r:id="rId17"/>
    <p:sldId id="273"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p:scale>
          <a:sx n="50" d="100"/>
          <a:sy n="50" d="100"/>
        </p:scale>
        <p:origin x="-2142" y="-9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DCE162-203F-423C-8EA4-537B11A5C3A1}" type="datetimeFigureOut">
              <a:rPr lang="es-ES" smtClean="0"/>
              <a:pPr/>
              <a:t>21/05/2010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6AF95A-0FF3-4B6E-85B1-ACAAAC2EB3A2}"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17</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06AF95A-0FF3-4B6E-85B1-ACAAAC2EB3A2}"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0794AFD-F9B7-4C05-8F12-2C0F7F2140E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A7AFBB2-D22E-4C7B-8319-14458F7FD7D5}" type="datetimeFigureOut">
              <a:rPr lang="es-ES" smtClean="0"/>
              <a:pPr/>
              <a:t>21/05/2010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D0794AFD-F9B7-4C05-8F12-2C0F7F2140E7}"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39999">
              <a:schemeClr val="accent2">
                <a:lumMod val="60000"/>
                <a:lumOff val="40000"/>
              </a:schemeClr>
            </a:gs>
            <a:gs pos="70000">
              <a:srgbClr val="181CC7"/>
            </a:gs>
            <a:gs pos="88000">
              <a:srgbClr val="7005D4"/>
            </a:gs>
            <a:gs pos="100000">
              <a:srgbClr val="8C3D91"/>
            </a:gs>
            <a:gs pos="100000">
              <a:schemeClr val="tx2">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7AFBB2-D22E-4C7B-8319-14458F7FD7D5}" type="datetimeFigureOut">
              <a:rPr lang="es-ES" smtClean="0"/>
              <a:pPr/>
              <a:t>21/05/2010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794AFD-F9B7-4C05-8F12-2C0F7F2140E7}"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Navegaci&#243;n en 3 dimensiones"/><Relationship Id="rId3" Type="http://schemas.openxmlformats.org/officeDocument/2006/relationships/hyperlink" Target="#Agricultura de Precisi&#243;n"/><Relationship Id="rId7" Type="http://schemas.openxmlformats.org/officeDocument/2006/relationships/hyperlink" Target="#Servicios Web de Informaci&#243;n Geogr&#225;fica"/><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SIG M&#243;vil (GIS movil)"/><Relationship Id="rId5" Type="http://schemas.openxmlformats.org/officeDocument/2006/relationships/hyperlink" Target="#SIG M&#243;vil (GIS movil)"/><Relationship Id="rId4" Type="http://schemas.openxmlformats.org/officeDocument/2006/relationships/hyperlink" Target="#SIG M&#243;vil (GIS movil)"/><Relationship Id="rId9" Type="http://schemas.openxmlformats.org/officeDocument/2006/relationships/hyperlink" Target="#Infraestructura Global de Datos Espaciales"/></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75000"/>
              </a:schemeClr>
            </a:gs>
            <a:gs pos="39999">
              <a:schemeClr val="accent2">
                <a:lumMod val="60000"/>
                <a:lumOff val="40000"/>
              </a:schemeClr>
            </a:gs>
            <a:gs pos="70000">
              <a:srgbClr val="181CC7"/>
            </a:gs>
            <a:gs pos="88000">
              <a:srgbClr val="7005D4"/>
            </a:gs>
            <a:gs pos="100000">
              <a:srgbClr val="8C3D91"/>
            </a:gs>
            <a:gs pos="100000">
              <a:schemeClr val="tx2">
                <a:lumMod val="75000"/>
              </a:schemeClr>
            </a:gs>
          </a:gsLst>
          <a:path path="circle">
            <a:fillToRect l="100000" b="100000"/>
          </a:path>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Sistemas de información geográfica</a:t>
            </a:r>
            <a:endParaRPr lang="es-ES" dirty="0"/>
          </a:p>
        </p:txBody>
      </p:sp>
      <p:sp>
        <p:nvSpPr>
          <p:cNvPr id="3" name="2 Subtítulo"/>
          <p:cNvSpPr>
            <a:spLocks noGrp="1"/>
          </p:cNvSpPr>
          <p:nvPr>
            <p:ph type="subTitle" idx="1"/>
          </p:nvPr>
        </p:nvSpPr>
        <p:spPr/>
        <p:txBody>
          <a:bodyPr/>
          <a:lstStyle/>
          <a:p>
            <a:r>
              <a:rPr lang="es-ES" dirty="0" smtClean="0"/>
              <a:t>(SIG)</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lstStyle/>
          <a:p>
            <a:endParaRPr lang="es-ES_tradnl" dirty="0"/>
          </a:p>
        </p:txBody>
      </p:sp>
      <p:sp>
        <p:nvSpPr>
          <p:cNvPr id="4" name="3 Rectángulo"/>
          <p:cNvSpPr/>
          <p:nvPr/>
        </p:nvSpPr>
        <p:spPr>
          <a:xfrm>
            <a:off x="1943784" y="2967335"/>
            <a:ext cx="5256439" cy="923330"/>
          </a:xfrm>
          <a:prstGeom prst="rect">
            <a:avLst/>
          </a:prstGeom>
          <a:noFill/>
        </p:spPr>
        <p:txBody>
          <a:bodyPr wrap="none" lIns="91440" tIns="45720" rIns="91440" bIns="45720">
            <a:spAutoFit/>
          </a:bodyPr>
          <a:lstStyle/>
          <a:p>
            <a:pPr algn="ctr"/>
            <a:r>
              <a:rPr lang="es-E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APLICACIONES</a:t>
            </a: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accent3">
                    <a:lumMod val="60000"/>
                    <a:lumOff val="40000"/>
                  </a:schemeClr>
                </a:solidFill>
              </a:rPr>
              <a:t>¿EN QUE LOS USAN?</a:t>
            </a:r>
            <a:endParaRPr lang="es-ES_tradnl" dirty="0">
              <a:solidFill>
                <a:schemeClr val="accent3">
                  <a:lumMod val="60000"/>
                  <a:lumOff val="40000"/>
                </a:schemeClr>
              </a:solidFill>
            </a:endParaRPr>
          </a:p>
        </p:txBody>
      </p:sp>
      <p:sp>
        <p:nvSpPr>
          <p:cNvPr id="3" name="2 Marcador de contenido"/>
          <p:cNvSpPr>
            <a:spLocks noGrp="1"/>
          </p:cNvSpPr>
          <p:nvPr>
            <p:ph idx="1"/>
          </p:nvPr>
        </p:nvSpPr>
        <p:spPr/>
        <p:txBody>
          <a:bodyPr>
            <a:normAutofit fontScale="92500" lnSpcReduction="20000"/>
          </a:bodyPr>
          <a:lstStyle/>
          <a:p>
            <a:pPr>
              <a:buNone/>
            </a:pPr>
            <a:r>
              <a:rPr lang="es-ES_tradnl" b="1" i="1" u="sng" dirty="0" smtClean="0">
                <a:solidFill>
                  <a:srgbClr val="FFFF00"/>
                </a:solidFill>
              </a:rPr>
              <a:t>ESTUDIOS Y ANÁLISIS</a:t>
            </a:r>
          </a:p>
          <a:p>
            <a:pPr>
              <a:buNone/>
            </a:pPr>
            <a:r>
              <a:rPr lang="es-ES_tradnl" dirty="0" smtClean="0"/>
              <a:t>    </a:t>
            </a:r>
            <a:r>
              <a:rPr lang="es-ES_tradnl" dirty="0" smtClean="0">
                <a:solidFill>
                  <a:schemeClr val="accent3">
                    <a:lumMod val="20000"/>
                    <a:lumOff val="80000"/>
                  </a:schemeClr>
                </a:solidFill>
              </a:rPr>
              <a:t>Son el campo original de aplicación. Estudios como el impacto ambiental, la planificación urbanística, los estudios de viabilidad, la utilización de recursos naturales, hacen un uso extensivo de los Sistemas de información geográfica.</a:t>
            </a:r>
          </a:p>
          <a:p>
            <a:pPr>
              <a:buNone/>
            </a:pPr>
            <a:r>
              <a:rPr lang="es-ES_tradnl" b="1" i="1" u="sng" dirty="0" smtClean="0">
                <a:solidFill>
                  <a:srgbClr val="FFFF00"/>
                </a:solidFill>
              </a:rPr>
              <a:t>SERVICIOS PÚBLICOS</a:t>
            </a:r>
          </a:p>
          <a:p>
            <a:pPr>
              <a:buNone/>
            </a:pPr>
            <a:r>
              <a:rPr lang="es-ES_tradnl" dirty="0" smtClean="0"/>
              <a:t>    </a:t>
            </a:r>
            <a:r>
              <a:rPr lang="es-ES_tradnl" dirty="0" smtClean="0">
                <a:solidFill>
                  <a:schemeClr val="accent3">
                    <a:lumMod val="20000"/>
                    <a:lumOff val="80000"/>
                  </a:schemeClr>
                </a:solidFill>
              </a:rPr>
              <a:t>Las compañías de servicios públicos (Electricidad, Teléfonos, Abastecimiento de aguas, Saneamiento...) tienen que gestionar grandes redes sobre el territorio. Operaciones como mantenimiento, reparaciones, calidad de servicio, o inclusive la atención a clientes, se basan en tecnología GIS.</a:t>
            </a:r>
            <a:endParaRPr lang="es-ES_tradnl" dirty="0">
              <a:solidFill>
                <a:schemeClr val="accent3">
                  <a:lumMod val="20000"/>
                  <a:lumOff val="8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accent3">
                    <a:lumMod val="60000"/>
                    <a:lumOff val="40000"/>
                  </a:schemeClr>
                </a:solidFill>
              </a:rPr>
              <a:t>¿EN QUE LOS USAN?</a:t>
            </a:r>
            <a:endParaRPr lang="es-ES_tradnl" dirty="0">
              <a:solidFill>
                <a:schemeClr val="accent3">
                  <a:lumMod val="60000"/>
                  <a:lumOff val="40000"/>
                </a:schemeClr>
              </a:solidFill>
            </a:endParaRPr>
          </a:p>
        </p:txBody>
      </p:sp>
      <p:sp>
        <p:nvSpPr>
          <p:cNvPr id="3" name="2 Marcador de contenido"/>
          <p:cNvSpPr>
            <a:spLocks noGrp="1"/>
          </p:cNvSpPr>
          <p:nvPr>
            <p:ph idx="1"/>
          </p:nvPr>
        </p:nvSpPr>
        <p:spPr/>
        <p:txBody>
          <a:bodyPr>
            <a:normAutofit lnSpcReduction="10000"/>
          </a:bodyPr>
          <a:lstStyle/>
          <a:p>
            <a:pPr>
              <a:buNone/>
            </a:pPr>
            <a:r>
              <a:rPr lang="es-ES_tradnl" b="1" i="1" u="sng" dirty="0" smtClean="0">
                <a:solidFill>
                  <a:srgbClr val="FFFF00"/>
                </a:solidFill>
              </a:rPr>
              <a:t>OCIO</a:t>
            </a:r>
          </a:p>
          <a:p>
            <a:pPr>
              <a:buNone/>
            </a:pPr>
            <a:r>
              <a:rPr lang="es-ES_tradnl" dirty="0" smtClean="0"/>
              <a:t>    </a:t>
            </a:r>
            <a:r>
              <a:rPr lang="es-ES_tradnl" dirty="0" smtClean="0">
                <a:solidFill>
                  <a:schemeClr val="accent3">
                    <a:lumMod val="20000"/>
                    <a:lumOff val="80000"/>
                  </a:schemeClr>
                </a:solidFill>
              </a:rPr>
              <a:t>La popularización de la informática, con el ubicuo PC y las nuevas redes de información, que ya llegan a muchos hogares, han llevado su utilización como plataforma de aplicaciones de ocio, desde las más lúdicas (juegos) hasta ser el soporte de guías turísticas, y todas estas aplicaciones tienen un componente geográfico que, aunque actualmente se resuelve mediante imágenes más o menos estáticas, es previsible que utilicen tecnología GIS en un futuro cercano.</a:t>
            </a:r>
            <a:endParaRPr lang="es-ES_tradnl" dirty="0">
              <a:solidFill>
                <a:schemeClr val="accent3">
                  <a:lumMod val="20000"/>
                  <a:lumOff val="8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dirty="0"/>
          </a:p>
        </p:txBody>
      </p:sp>
      <p:sp>
        <p:nvSpPr>
          <p:cNvPr id="3" name="2 Marcador de contenido"/>
          <p:cNvSpPr>
            <a:spLocks noGrp="1"/>
          </p:cNvSpPr>
          <p:nvPr>
            <p:ph idx="1"/>
          </p:nvPr>
        </p:nvSpPr>
        <p:spPr/>
        <p:txBody>
          <a:bodyPr/>
          <a:lstStyle/>
          <a:p>
            <a:endParaRPr lang="es-ES_tradnl" dirty="0"/>
          </a:p>
        </p:txBody>
      </p:sp>
      <p:sp>
        <p:nvSpPr>
          <p:cNvPr id="5" name="4 Rectángulo"/>
          <p:cNvSpPr/>
          <p:nvPr/>
        </p:nvSpPr>
        <p:spPr>
          <a:xfrm>
            <a:off x="3437715" y="2967335"/>
            <a:ext cx="2268570" cy="1754326"/>
          </a:xfrm>
          <a:prstGeom prst="rect">
            <a:avLst/>
          </a:prstGeom>
          <a:noFill/>
        </p:spPr>
        <p:txBody>
          <a:bodyPr wrap="none" lIns="91440" tIns="45720" rIns="91440" bIns="45720">
            <a:spAutoFit/>
          </a:bodyPr>
          <a:lstStyle/>
          <a:p>
            <a:pPr algn="ctr"/>
            <a:r>
              <a:rPr lang="es-E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TIPOS</a:t>
            </a:r>
          </a:p>
          <a:p>
            <a:pPr algn="ct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accent3">
                    <a:lumMod val="60000"/>
                    <a:lumOff val="40000"/>
                  </a:schemeClr>
                </a:solidFill>
              </a:rPr>
              <a:t>¿CUALES SON?</a:t>
            </a:r>
            <a:endParaRPr lang="es-ES_tradnl" dirty="0">
              <a:solidFill>
                <a:schemeClr val="accent3">
                  <a:lumMod val="60000"/>
                  <a:lumOff val="40000"/>
                </a:schemeClr>
              </a:solidFill>
            </a:endParaRPr>
          </a:p>
        </p:txBody>
      </p:sp>
      <p:sp>
        <p:nvSpPr>
          <p:cNvPr id="3" name="2 Marcador de contenido"/>
          <p:cNvSpPr>
            <a:spLocks noGrp="1"/>
          </p:cNvSpPr>
          <p:nvPr>
            <p:ph idx="1"/>
          </p:nvPr>
        </p:nvSpPr>
        <p:spPr>
          <a:xfrm>
            <a:off x="500034" y="1928802"/>
            <a:ext cx="8229600" cy="4389120"/>
          </a:xfrm>
        </p:spPr>
        <p:txBody>
          <a:bodyPr>
            <a:normAutofit fontScale="70000" lnSpcReduction="20000"/>
          </a:bodyPr>
          <a:lstStyle/>
          <a:p>
            <a:pPr algn="ctr">
              <a:buNone/>
            </a:pPr>
            <a:r>
              <a:rPr lang="es-ES_tradnl" b="1" dirty="0" smtClean="0"/>
              <a:t>Visores de datos para SIG</a:t>
            </a:r>
          </a:p>
          <a:p>
            <a:pPr>
              <a:buNone/>
            </a:pPr>
            <a:r>
              <a:rPr lang="es-ES_tradnl" b="1" dirty="0" smtClean="0"/>
              <a:t>   </a:t>
            </a:r>
            <a:r>
              <a:rPr lang="es-ES_tradnl" b="1" i="1" u="sng" dirty="0" smtClean="0">
                <a:solidFill>
                  <a:srgbClr val="FFFF00"/>
                </a:solidFill>
              </a:rPr>
              <a:t>características:</a:t>
            </a:r>
          </a:p>
          <a:p>
            <a:pPr>
              <a:buNone/>
            </a:pPr>
            <a:r>
              <a:rPr lang="es-ES_tradnl" dirty="0" smtClean="0"/>
              <a:t>    Computadora personal de sobremesa. Algunos pueden funcionar desde un disco compacto simple, sin instalar software adicional en el propio ordenador.</a:t>
            </a:r>
          </a:p>
          <a:p>
            <a:pPr>
              <a:buNone/>
            </a:pPr>
            <a:r>
              <a:rPr lang="es-ES_tradnl" b="1" i="1" dirty="0" smtClean="0"/>
              <a:t>   </a:t>
            </a:r>
            <a:r>
              <a:rPr lang="es-ES_tradnl" b="1" i="1" u="sng" dirty="0" smtClean="0">
                <a:solidFill>
                  <a:srgbClr val="FFFF00"/>
                </a:solidFill>
              </a:rPr>
              <a:t>precio:</a:t>
            </a:r>
          </a:p>
          <a:p>
            <a:pPr>
              <a:buNone/>
            </a:pPr>
            <a:r>
              <a:rPr lang="es-ES_tradnl" dirty="0" smtClean="0"/>
              <a:t>    Gratuito o bajo costo</a:t>
            </a:r>
          </a:p>
          <a:p>
            <a:pPr>
              <a:buNone/>
            </a:pPr>
            <a:r>
              <a:rPr lang="es-ES_tradnl" dirty="0" smtClean="0"/>
              <a:t>  </a:t>
            </a:r>
            <a:r>
              <a:rPr lang="es-ES_tradnl" b="1" i="1" u="sng" dirty="0" smtClean="0">
                <a:solidFill>
                  <a:srgbClr val="FFFF00"/>
                </a:solidFill>
              </a:rPr>
              <a:t>Usuarios principales:</a:t>
            </a:r>
          </a:p>
          <a:p>
            <a:pPr>
              <a:buNone/>
            </a:pPr>
            <a:r>
              <a:rPr lang="es-ES_tradnl" dirty="0" smtClean="0"/>
              <a:t>    Empleados sin calificación en SIG, público en general</a:t>
            </a:r>
          </a:p>
          <a:p>
            <a:pPr>
              <a:buNone/>
            </a:pPr>
            <a:r>
              <a:rPr lang="es-ES_tradnl" dirty="0" smtClean="0"/>
              <a:t>    Especialistas en SIG a tiempo completo o parcial, a menudo en pequeñas organizaciones,  y no especialistas (para aplicaciones personalizadas a partir de software estándar)</a:t>
            </a:r>
            <a:endParaRPr lang="es-ES_tradnl" b="1" i="1" u="sng" dirty="0" smtClean="0">
              <a:solidFill>
                <a:srgbClr val="FFFF00"/>
              </a:solidFill>
            </a:endParaRPr>
          </a:p>
          <a:p>
            <a:pPr>
              <a:buNone/>
            </a:pPr>
            <a:r>
              <a:rPr lang="es-ES_tradnl" dirty="0" smtClean="0"/>
              <a:t>  </a:t>
            </a:r>
            <a:r>
              <a:rPr lang="es-ES_tradnl" b="1" i="1" u="sng" dirty="0" smtClean="0">
                <a:solidFill>
                  <a:srgbClr val="FFFF00"/>
                </a:solidFill>
              </a:rPr>
              <a:t>Usos principales</a:t>
            </a:r>
          </a:p>
          <a:p>
            <a:pPr>
              <a:buNone/>
            </a:pPr>
            <a:r>
              <a:rPr lang="es-ES_tradnl" dirty="0" smtClean="0"/>
              <a:t>    Consulta y presentación de determinados conjuntos de datos que suministran organismos públicos u otras organizaciones, algunas veces incluso empresas de software. Normalmente los usuarios no pueden personalizarlos más o aceptar más datos</a:t>
            </a:r>
            <a:endParaRPr lang="es-ES_tradnl" b="1" i="1"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accent3">
                    <a:lumMod val="60000"/>
                    <a:lumOff val="40000"/>
                  </a:schemeClr>
                </a:solidFill>
              </a:rPr>
              <a:t>¿CUALES SON?</a:t>
            </a:r>
            <a:endParaRPr lang="es-ES_tradnl" dirty="0">
              <a:solidFill>
                <a:schemeClr val="accent3">
                  <a:lumMod val="60000"/>
                  <a:lumOff val="40000"/>
                </a:schemeClr>
              </a:solidFill>
            </a:endParaRPr>
          </a:p>
        </p:txBody>
      </p:sp>
      <p:sp>
        <p:nvSpPr>
          <p:cNvPr id="3" name="2 Marcador de contenido"/>
          <p:cNvSpPr>
            <a:spLocks noGrp="1"/>
          </p:cNvSpPr>
          <p:nvPr>
            <p:ph idx="1"/>
          </p:nvPr>
        </p:nvSpPr>
        <p:spPr/>
        <p:txBody>
          <a:bodyPr>
            <a:normAutofit fontScale="85000" lnSpcReduction="20000"/>
          </a:bodyPr>
          <a:lstStyle/>
          <a:p>
            <a:pPr algn="ctr">
              <a:buNone/>
            </a:pPr>
            <a:r>
              <a:rPr lang="es-ES_tradnl" b="1" dirty="0" smtClean="0"/>
              <a:t>SIG de sobremesa</a:t>
            </a:r>
          </a:p>
          <a:p>
            <a:pPr>
              <a:buNone/>
            </a:pPr>
            <a:r>
              <a:rPr lang="es-ES_tradnl" b="1" i="1" u="sng" dirty="0" smtClean="0">
                <a:solidFill>
                  <a:srgbClr val="FFFF00"/>
                </a:solidFill>
              </a:rPr>
              <a:t>Características:</a:t>
            </a:r>
          </a:p>
          <a:p>
            <a:pPr>
              <a:buNone/>
            </a:pPr>
            <a:r>
              <a:rPr lang="es-ES_tradnl" dirty="0" smtClean="0"/>
              <a:t>    Computadora personal de sobremesa; impresora</a:t>
            </a:r>
          </a:p>
          <a:p>
            <a:pPr>
              <a:buNone/>
            </a:pPr>
            <a:r>
              <a:rPr lang="es-ES_tradnl" dirty="0" smtClean="0"/>
              <a:t>    de color</a:t>
            </a:r>
          </a:p>
          <a:p>
            <a:pPr>
              <a:buNone/>
            </a:pPr>
            <a:r>
              <a:rPr lang="es-ES_tradnl" b="1" i="1" u="sng" dirty="0" smtClean="0">
                <a:solidFill>
                  <a:srgbClr val="FFFF00"/>
                </a:solidFill>
              </a:rPr>
              <a:t>precio:</a:t>
            </a:r>
          </a:p>
          <a:p>
            <a:pPr>
              <a:buNone/>
            </a:pPr>
            <a:r>
              <a:rPr lang="es-ES_tradnl" dirty="0" smtClean="0"/>
              <a:t>    100 a 1.500 dólares EE.UU. (del año 2000)</a:t>
            </a:r>
          </a:p>
          <a:p>
            <a:pPr>
              <a:buNone/>
            </a:pPr>
            <a:r>
              <a:rPr lang="es-ES_tradnl" dirty="0" smtClean="0"/>
              <a:t> </a:t>
            </a:r>
            <a:r>
              <a:rPr lang="es-ES_tradnl" b="1" i="1" u="sng" dirty="0" smtClean="0">
                <a:solidFill>
                  <a:srgbClr val="FFFF00"/>
                </a:solidFill>
              </a:rPr>
              <a:t>Usuarios principales:</a:t>
            </a:r>
          </a:p>
          <a:p>
            <a:pPr>
              <a:buNone/>
            </a:pPr>
            <a:r>
              <a:rPr lang="es-ES_tradnl" dirty="0" smtClean="0"/>
              <a:t>    Especialistas en SIG a tiempo completo o parcial, a menudo en pequeñas organizaciones, y no especialistas (para aplicaciones personalizadas a partir de software estándar)</a:t>
            </a:r>
          </a:p>
          <a:p>
            <a:pPr>
              <a:buNone/>
            </a:pPr>
            <a:r>
              <a:rPr lang="es-ES_tradnl" dirty="0" smtClean="0"/>
              <a:t> </a:t>
            </a:r>
            <a:r>
              <a:rPr lang="es-ES_tradnl" b="1" i="1" u="sng" dirty="0" smtClean="0">
                <a:solidFill>
                  <a:srgbClr val="FFFF00"/>
                </a:solidFill>
              </a:rPr>
              <a:t>Usos principales:</a:t>
            </a:r>
          </a:p>
          <a:p>
            <a:pPr>
              <a:buNone/>
            </a:pPr>
            <a:r>
              <a:rPr lang="es-ES_tradnl" b="1" i="1" u="sng" dirty="0" smtClean="0">
                <a:solidFill>
                  <a:srgbClr val="FFFF00"/>
                </a:solidFill>
              </a:rPr>
              <a:t>    </a:t>
            </a:r>
            <a:r>
              <a:rPr lang="es-ES_tradnl" dirty="0" smtClean="0"/>
              <a:t> Gestión de base de datos, consultas y presentación a menudo en el nivel de proyectos.</a:t>
            </a:r>
            <a:endParaRPr lang="es-ES_tradnl" b="1" i="1" u="sng" dirty="0" smtClean="0">
              <a:solidFill>
                <a:srgbClr val="FFFF00"/>
              </a:solidFill>
            </a:endParaRPr>
          </a:p>
          <a:p>
            <a:pPr>
              <a:buNone/>
            </a:pPr>
            <a:endParaRPr lang="es-ES_trad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accent3">
                    <a:lumMod val="60000"/>
                    <a:lumOff val="40000"/>
                  </a:schemeClr>
                </a:solidFill>
              </a:rPr>
              <a:t>¿CUALES SON?</a:t>
            </a:r>
            <a:endParaRPr lang="es-ES_tradnl" dirty="0">
              <a:solidFill>
                <a:schemeClr val="accent3">
                  <a:lumMod val="60000"/>
                  <a:lumOff val="40000"/>
                </a:schemeClr>
              </a:solidFill>
            </a:endParaRPr>
          </a:p>
        </p:txBody>
      </p:sp>
      <p:sp>
        <p:nvSpPr>
          <p:cNvPr id="3" name="2 Marcador de contenido"/>
          <p:cNvSpPr>
            <a:spLocks noGrp="1"/>
          </p:cNvSpPr>
          <p:nvPr>
            <p:ph idx="1"/>
          </p:nvPr>
        </p:nvSpPr>
        <p:spPr/>
        <p:txBody>
          <a:bodyPr>
            <a:normAutofit fontScale="77500" lnSpcReduction="20000"/>
          </a:bodyPr>
          <a:lstStyle/>
          <a:p>
            <a:pPr algn="ctr">
              <a:buNone/>
            </a:pPr>
            <a:r>
              <a:rPr lang="es-ES_tradnl" b="1" dirty="0" smtClean="0"/>
              <a:t>SIG de alta gama</a:t>
            </a:r>
          </a:p>
          <a:p>
            <a:pPr>
              <a:buNone/>
            </a:pPr>
            <a:r>
              <a:rPr lang="es-ES_tradnl" b="1" i="1" u="sng" dirty="0" smtClean="0">
                <a:solidFill>
                  <a:srgbClr val="FFFF00"/>
                </a:solidFill>
              </a:rPr>
              <a:t>Características</a:t>
            </a:r>
          </a:p>
          <a:p>
            <a:pPr>
              <a:buNone/>
            </a:pPr>
            <a:r>
              <a:rPr lang="es-ES_tradnl" dirty="0" smtClean="0"/>
              <a:t>   Estación de trabajo (más potente que una computadora personal normal) y con frecuencia un servidor independiente de base de datos; hardware de digitalización; impresora o trazador de alta gama.</a:t>
            </a:r>
          </a:p>
          <a:p>
            <a:pPr>
              <a:buNone/>
            </a:pPr>
            <a:r>
              <a:rPr lang="es-ES_tradnl" b="1" i="1" u="sng" dirty="0" smtClean="0">
                <a:solidFill>
                  <a:srgbClr val="FFFF00"/>
                </a:solidFill>
              </a:rPr>
              <a:t>precio:</a:t>
            </a:r>
          </a:p>
          <a:p>
            <a:pPr>
              <a:buNone/>
            </a:pPr>
            <a:r>
              <a:rPr lang="es-ES_tradnl" dirty="0" smtClean="0"/>
              <a:t>   Más de 15.000 dólares EE.UU. (del año 2000)</a:t>
            </a:r>
          </a:p>
          <a:p>
            <a:pPr>
              <a:buNone/>
            </a:pPr>
            <a:r>
              <a:rPr lang="es-ES_tradnl" b="1" i="1" u="sng" dirty="0" smtClean="0">
                <a:solidFill>
                  <a:srgbClr val="FFFF00"/>
                </a:solidFill>
              </a:rPr>
              <a:t>Usuarios principales</a:t>
            </a:r>
          </a:p>
          <a:p>
            <a:pPr>
              <a:buNone/>
            </a:pPr>
            <a:r>
              <a:rPr lang="es-ES_tradnl" dirty="0" smtClean="0"/>
              <a:t>   Especialistas en SIG a tiempo completo</a:t>
            </a:r>
          </a:p>
          <a:p>
            <a:pPr>
              <a:buNone/>
            </a:pPr>
            <a:r>
              <a:rPr lang="es-ES_tradnl" dirty="0" smtClean="0"/>
              <a:t> </a:t>
            </a:r>
            <a:r>
              <a:rPr lang="es-ES_tradnl" b="1" i="1" u="sng" dirty="0" smtClean="0">
                <a:solidFill>
                  <a:srgbClr val="FFFF00"/>
                </a:solidFill>
              </a:rPr>
              <a:t>Usos principales:</a:t>
            </a:r>
          </a:p>
          <a:p>
            <a:pPr>
              <a:buNone/>
            </a:pPr>
            <a:r>
              <a:rPr lang="es-ES_tradnl" dirty="0" smtClean="0"/>
              <a:t>    Desarrollo integral de datos y aplicaciones, análisis estadísticos, producción de mapas de alta calidad.</a:t>
            </a:r>
          </a:p>
          <a:p>
            <a:pPr>
              <a:buNone/>
            </a:pPr>
            <a:r>
              <a:rPr lang="es-ES_tradnl" dirty="0" smtClean="0"/>
              <a:t>   A menudo en toda la empresa o sobre una red</a:t>
            </a:r>
            <a:endParaRPr lang="es-ES_tradnl" b="1" i="1" u="sng" dirty="0" smtClean="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lstStyle/>
          <a:p>
            <a:endParaRPr lang="es-ES_trad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buNone/>
            </a:pPr>
            <a:endParaRPr lang="es-ES" dirty="0"/>
          </a:p>
        </p:txBody>
      </p:sp>
      <p:sp>
        <p:nvSpPr>
          <p:cNvPr id="5" name="4 Rectángulo"/>
          <p:cNvSpPr/>
          <p:nvPr/>
        </p:nvSpPr>
        <p:spPr>
          <a:xfrm>
            <a:off x="1201686" y="2967335"/>
            <a:ext cx="7085090" cy="923330"/>
          </a:xfrm>
          <a:prstGeom prst="rect">
            <a:avLst/>
          </a:prstGeom>
          <a:noFill/>
        </p:spPr>
        <p:txBody>
          <a:bodyPr wrap="square" lIns="91440" tIns="45720" rIns="91440" bIns="45720">
            <a:spAutoFit/>
          </a:bodyPr>
          <a:lstStyle/>
          <a:p>
            <a:pPr algn="ctr"/>
            <a:r>
              <a:rPr lang="es-E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HISTORIA</a:t>
            </a:r>
            <a:endParaRPr lang="es-E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solidFill>
                  <a:schemeClr val="accent3">
                    <a:lumMod val="60000"/>
                    <a:lumOff val="40000"/>
                  </a:schemeClr>
                </a:solidFill>
              </a:rPr>
              <a:t>¿Cómo inician?</a:t>
            </a:r>
            <a:endParaRPr lang="es-ES" dirty="0">
              <a:solidFill>
                <a:schemeClr val="accent3">
                  <a:lumMod val="60000"/>
                  <a:lumOff val="40000"/>
                </a:schemeClr>
              </a:solidFill>
            </a:endParaRPr>
          </a:p>
        </p:txBody>
      </p:sp>
      <p:sp>
        <p:nvSpPr>
          <p:cNvPr id="3" name="2 Marcador de contenido"/>
          <p:cNvSpPr>
            <a:spLocks noGrp="1"/>
          </p:cNvSpPr>
          <p:nvPr>
            <p:ph idx="1"/>
          </p:nvPr>
        </p:nvSpPr>
        <p:spPr/>
        <p:txBody>
          <a:bodyPr/>
          <a:lstStyle/>
          <a:p>
            <a:pPr algn="just">
              <a:buNone/>
            </a:pPr>
            <a:r>
              <a:rPr lang="es-ES" dirty="0" smtClean="0"/>
              <a:t>  </a:t>
            </a:r>
          </a:p>
          <a:p>
            <a:pPr algn="just">
              <a:buNone/>
            </a:pPr>
            <a:r>
              <a:rPr lang="es-ES" sz="2200" dirty="0" smtClean="0">
                <a:latin typeface="Times New Roman" pitchFamily="18" charset="0"/>
                <a:cs typeface="Times New Roman" pitchFamily="18" charset="0"/>
              </a:rPr>
              <a:t>    </a:t>
            </a:r>
            <a:r>
              <a:rPr lang="es-ES" sz="2200" dirty="0" smtClean="0">
                <a:solidFill>
                  <a:schemeClr val="accent3">
                    <a:lumMod val="20000"/>
                    <a:lumOff val="80000"/>
                  </a:schemeClr>
                </a:solidFill>
                <a:latin typeface="Times New Roman" pitchFamily="18" charset="0"/>
                <a:cs typeface="Times New Roman" pitchFamily="18" charset="0"/>
              </a:rPr>
              <a:t>En el año de 1962, en Canadá, se diseño el primer sistema “formal” de información geográfica para el mundo de recursos naturales a escala mundial. En el Reino Unido se empezó a trabajar en la unidad cartográfica experimental.</a:t>
            </a:r>
          </a:p>
          <a:p>
            <a:pPr algn="just">
              <a:buNone/>
            </a:pPr>
            <a:r>
              <a:rPr lang="es-ES" sz="2200" dirty="0" smtClean="0">
                <a:solidFill>
                  <a:schemeClr val="accent3">
                    <a:lumMod val="20000"/>
                    <a:lumOff val="80000"/>
                  </a:schemeClr>
                </a:solidFill>
                <a:latin typeface="Times New Roman" pitchFamily="18" charset="0"/>
                <a:cs typeface="Times New Roman" pitchFamily="18" charset="0"/>
              </a:rPr>
              <a:t>    A finales de 1970, la cartografía automatizada se impulsa a niveles teóricos y a comienzo de los 80 nacen en Canadá los primeros Sistemas de Información Geográfica (SIG), los que establecen grandes bancos de datos para la gestión de recursos naturales de áreas forestales</a:t>
            </a:r>
            <a:r>
              <a:rPr lang="es-ES" sz="2200" dirty="0" smtClean="0">
                <a:latin typeface="Times New Roman" pitchFamily="18" charset="0"/>
                <a:cs typeface="Times New Roman" pitchFamily="18" charset="0"/>
              </a:rPr>
              <a:t>. </a:t>
            </a:r>
            <a:endParaRPr lang="es-E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3">
                    <a:lumMod val="60000"/>
                    <a:lumOff val="40000"/>
                  </a:schemeClr>
                </a:solidFill>
              </a:rPr>
              <a:t>Evolución de los sistemas</a:t>
            </a:r>
            <a:endParaRPr lang="es-ES" dirty="0">
              <a:solidFill>
                <a:schemeClr val="accent3">
                  <a:lumMod val="60000"/>
                  <a:lumOff val="40000"/>
                </a:schemeClr>
              </a:solidFill>
            </a:endParaRPr>
          </a:p>
        </p:txBody>
      </p:sp>
      <p:sp>
        <p:nvSpPr>
          <p:cNvPr id="3" name="2 Marcador de contenido"/>
          <p:cNvSpPr>
            <a:spLocks noGrp="1"/>
          </p:cNvSpPr>
          <p:nvPr>
            <p:ph idx="1"/>
          </p:nvPr>
        </p:nvSpPr>
        <p:spPr/>
        <p:txBody>
          <a:bodyPr>
            <a:noAutofit/>
          </a:bodyPr>
          <a:lstStyle/>
          <a:p>
            <a:pPr algn="just">
              <a:buNone/>
            </a:pPr>
            <a:r>
              <a:rPr lang="es-ES" sz="2200" dirty="0" smtClean="0">
                <a:solidFill>
                  <a:schemeClr val="accent3">
                    <a:lumMod val="20000"/>
                    <a:lumOff val="80000"/>
                  </a:schemeClr>
                </a:solidFill>
                <a:latin typeface="Times New Roman" pitchFamily="18" charset="0"/>
                <a:cs typeface="Times New Roman" pitchFamily="18" charset="0"/>
              </a:rPr>
              <a:t>    La evolución de los Sistemas de Información Geográfica en el futuro cercano va a venir condicionada por dos fuerzas: las tendencias en la tecnología informática y la propia madurez en su uso.</a:t>
            </a:r>
          </a:p>
          <a:p>
            <a:pPr algn="just">
              <a:buNone/>
            </a:pPr>
            <a:r>
              <a:rPr lang="es-ES" sz="2200" dirty="0" smtClean="0">
                <a:solidFill>
                  <a:schemeClr val="accent3">
                    <a:lumMod val="20000"/>
                    <a:lumOff val="80000"/>
                  </a:schemeClr>
                </a:solidFill>
                <a:latin typeface="Times New Roman" pitchFamily="18" charset="0"/>
                <a:cs typeface="Times New Roman" pitchFamily="18" charset="0"/>
              </a:rPr>
              <a:t>    Los Sistemas de Información Geográficos han superado claramente las primeras etapas de la implantación, siendo sistemas fiables y con personal especializado capaz de obtener el máximo rendimiento.</a:t>
            </a:r>
          </a:p>
          <a:p>
            <a:pPr algn="just">
              <a:buNone/>
            </a:pPr>
            <a:r>
              <a:rPr lang="es-ES" sz="2200" dirty="0" smtClean="0">
                <a:solidFill>
                  <a:schemeClr val="accent3">
                    <a:lumMod val="20000"/>
                    <a:lumOff val="80000"/>
                  </a:schemeClr>
                </a:solidFill>
                <a:latin typeface="Times New Roman" pitchFamily="18" charset="0"/>
                <a:cs typeface="Times New Roman" pitchFamily="18" charset="0"/>
              </a:rPr>
              <a:t>    Además, en la primera mitad de los 90 se ha realizado un gran esfuerzo en muchas organizaciones para transformar la información en papel a formato digital.</a:t>
            </a:r>
          </a:p>
          <a:p>
            <a:pPr>
              <a:buNone/>
            </a:pPr>
            <a:r>
              <a:rPr lang="es-ES" sz="2200" dirty="0" smtClean="0">
                <a:solidFill>
                  <a:schemeClr val="accent3">
                    <a:lumMod val="20000"/>
                    <a:lumOff val="80000"/>
                  </a:schemeClr>
                </a:solidFill>
                <a:latin typeface="Times New Roman" pitchFamily="18" charset="0"/>
                <a:cs typeface="Times New Roman" pitchFamily="18" charset="0"/>
              </a:rPr>
              <a:t>    Esta evolución se está dando ya de hecho, con lo que podemos esperar en los próximos años el que los Sistemas de Información Geográficos sean una tecnología tan habitual como las hojas de cálculo o los procesadores de texto.</a:t>
            </a:r>
            <a:endParaRPr lang="es-ES" sz="2200" dirty="0">
              <a:solidFill>
                <a:schemeClr val="accent3">
                  <a:lumMod val="20000"/>
                  <a:lumOff val="8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accent3">
                    <a:lumMod val="60000"/>
                    <a:lumOff val="40000"/>
                  </a:schemeClr>
                </a:solidFill>
              </a:rPr>
              <a:t>Actuales SIG</a:t>
            </a:r>
            <a:endParaRPr lang="es-ES_tradnl" dirty="0">
              <a:solidFill>
                <a:schemeClr val="accent3">
                  <a:lumMod val="60000"/>
                  <a:lumOff val="40000"/>
                </a:schemeClr>
              </a:solidFill>
            </a:endParaRPr>
          </a:p>
        </p:txBody>
      </p:sp>
      <p:sp>
        <p:nvSpPr>
          <p:cNvPr id="3" name="2 Marcador de contenido"/>
          <p:cNvSpPr>
            <a:spLocks noGrp="1"/>
          </p:cNvSpPr>
          <p:nvPr>
            <p:ph idx="1"/>
          </p:nvPr>
        </p:nvSpPr>
        <p:spPr/>
        <p:txBody>
          <a:bodyPr>
            <a:normAutofit fontScale="70000" lnSpcReduction="20000"/>
          </a:bodyPr>
          <a:lstStyle/>
          <a:p>
            <a:pPr>
              <a:buNone/>
            </a:pPr>
            <a:r>
              <a:rPr lang="es-ES_tradnl" dirty="0" smtClean="0">
                <a:solidFill>
                  <a:schemeClr val="accent2">
                    <a:lumMod val="20000"/>
                    <a:lumOff val="80000"/>
                  </a:schemeClr>
                </a:solidFill>
              </a:rPr>
              <a:t>     En la actualidad y en el futuro inmediato los sistemas de información geográfica jugarán un papel muy importante en la implementación de temas como: </a:t>
            </a:r>
          </a:p>
          <a:p>
            <a:r>
              <a:rPr lang="es-ES_tradnl" b="1" dirty="0" smtClean="0">
                <a:solidFill>
                  <a:schemeClr val="accent2">
                    <a:lumMod val="20000"/>
                    <a:lumOff val="80000"/>
                  </a:schemeClr>
                </a:solidFill>
                <a:hlinkClick r:id="rId3" action="ppaction://hlinkfile"/>
              </a:rPr>
              <a:t>Agricultura de Precisión</a:t>
            </a:r>
            <a:endParaRPr lang="es-ES_tradnl" dirty="0" smtClean="0">
              <a:solidFill>
                <a:schemeClr val="accent2">
                  <a:lumMod val="20000"/>
                  <a:lumOff val="80000"/>
                </a:schemeClr>
              </a:solidFill>
            </a:endParaRPr>
          </a:p>
          <a:p>
            <a:r>
              <a:rPr lang="es-ES_tradnl" b="1" dirty="0" smtClean="0">
                <a:solidFill>
                  <a:schemeClr val="accent2">
                    <a:lumMod val="20000"/>
                    <a:lumOff val="80000"/>
                  </a:schemeClr>
                </a:solidFill>
                <a:hlinkClick r:id="rId4" action="ppaction://hlinkfile"/>
              </a:rPr>
              <a:t>SIG Móvil (GIS </a:t>
            </a:r>
            <a:r>
              <a:rPr lang="es-ES_tradnl" b="1" dirty="0" err="1" smtClean="0">
                <a:solidFill>
                  <a:schemeClr val="accent2">
                    <a:lumMod val="20000"/>
                    <a:lumOff val="80000"/>
                  </a:schemeClr>
                </a:solidFill>
                <a:hlinkClick r:id="rId5" action="ppaction://hlinkfile"/>
              </a:rPr>
              <a:t>movil</a:t>
            </a:r>
            <a:r>
              <a:rPr lang="es-ES_tradnl" b="1" dirty="0" smtClean="0">
                <a:solidFill>
                  <a:schemeClr val="accent2">
                    <a:lumMod val="20000"/>
                    <a:lumOff val="80000"/>
                  </a:schemeClr>
                </a:solidFill>
                <a:hlinkClick r:id="rId6" action="ppaction://hlinkfile"/>
              </a:rPr>
              <a:t>) </a:t>
            </a:r>
            <a:endParaRPr lang="es-ES_tradnl" dirty="0" smtClean="0">
              <a:solidFill>
                <a:schemeClr val="accent2">
                  <a:lumMod val="20000"/>
                  <a:lumOff val="80000"/>
                </a:schemeClr>
              </a:solidFill>
            </a:endParaRPr>
          </a:p>
          <a:p>
            <a:r>
              <a:rPr lang="es-ES_tradnl" b="1" dirty="0" smtClean="0">
                <a:solidFill>
                  <a:schemeClr val="accent2">
                    <a:lumMod val="20000"/>
                    <a:lumOff val="80000"/>
                  </a:schemeClr>
                </a:solidFill>
                <a:hlinkClick r:id="rId7" action="ppaction://hlinkfile"/>
              </a:rPr>
              <a:t>Servicios Web de Información Geográfica</a:t>
            </a:r>
            <a:endParaRPr lang="es-ES_tradnl" dirty="0" smtClean="0">
              <a:solidFill>
                <a:schemeClr val="accent2">
                  <a:lumMod val="20000"/>
                  <a:lumOff val="80000"/>
                </a:schemeClr>
              </a:solidFill>
            </a:endParaRPr>
          </a:p>
          <a:p>
            <a:r>
              <a:rPr lang="es-ES_tradnl" b="1" dirty="0" smtClean="0">
                <a:solidFill>
                  <a:schemeClr val="accent2">
                    <a:lumMod val="20000"/>
                    <a:lumOff val="80000"/>
                  </a:schemeClr>
                </a:solidFill>
                <a:hlinkClick r:id="rId8" action="ppaction://hlinkfile"/>
              </a:rPr>
              <a:t>Navegación en 3 Dimensiones (GIS 3D) </a:t>
            </a:r>
            <a:endParaRPr lang="es-ES_tradnl" dirty="0" smtClean="0">
              <a:solidFill>
                <a:schemeClr val="accent2">
                  <a:lumMod val="20000"/>
                  <a:lumOff val="80000"/>
                </a:schemeClr>
              </a:solidFill>
            </a:endParaRPr>
          </a:p>
          <a:p>
            <a:r>
              <a:rPr lang="es-ES_tradnl" b="1" dirty="0" smtClean="0">
                <a:solidFill>
                  <a:schemeClr val="accent2">
                    <a:lumMod val="20000"/>
                    <a:lumOff val="80000"/>
                  </a:schemeClr>
                </a:solidFill>
                <a:hlinkClick r:id="rId9" action="ppaction://hlinkfile"/>
              </a:rPr>
              <a:t>Infraestructura Global de Datos Espaciales. </a:t>
            </a:r>
            <a:endParaRPr lang="es-ES_tradnl" dirty="0" smtClean="0">
              <a:solidFill>
                <a:schemeClr val="accent2">
                  <a:lumMod val="20000"/>
                  <a:lumOff val="80000"/>
                </a:schemeClr>
              </a:solidFill>
            </a:endParaRPr>
          </a:p>
          <a:p>
            <a:r>
              <a:rPr lang="es-ES_tradnl" dirty="0" smtClean="0">
                <a:solidFill>
                  <a:schemeClr val="accent2">
                    <a:lumMod val="20000"/>
                    <a:lumOff val="80000"/>
                  </a:schemeClr>
                </a:solidFill>
              </a:rPr>
              <a:t>Además, con sistemas capaces de mezclar rápida y fácilmente, textos, gráficos, sonidos e imágenes en movimiento, los usuarios de los SIG entran al siglo XXI aprovechando al máximo las capacidades de las tecnologías de la información espacial. Esto significa también la formalización de los sistemas de información integrados (SII), que implica la integración de las capacidades del SIG, los sensores remotos, los sistemas expertos, los modelos medio ambientales, la multimedia, la realidad virtual, etc., para proporcionar una mejor respuesta a las necesidades de los usuario. </a:t>
            </a:r>
          </a:p>
          <a:p>
            <a:pPr>
              <a:buNone/>
            </a:pPr>
            <a:endParaRPr lang="es-ES_tradnl" dirty="0">
              <a:solidFill>
                <a:schemeClr val="accent3">
                  <a:lumMod val="20000"/>
                  <a:lumOff val="8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chemeClr val="accent3">
                    <a:lumMod val="60000"/>
                    <a:lumOff val="40000"/>
                  </a:schemeClr>
                </a:solidFill>
              </a:rPr>
              <a:t>PERSONAJES  QUE INFLUYERON</a:t>
            </a:r>
            <a:endParaRPr lang="es-ES_tradnl" dirty="0">
              <a:solidFill>
                <a:schemeClr val="accent3">
                  <a:lumMod val="60000"/>
                  <a:lumOff val="40000"/>
                </a:schemeClr>
              </a:solidFill>
            </a:endParaRPr>
          </a:p>
        </p:txBody>
      </p:sp>
      <p:sp>
        <p:nvSpPr>
          <p:cNvPr id="3" name="2 Marcador de contenido"/>
          <p:cNvSpPr>
            <a:spLocks noGrp="1"/>
          </p:cNvSpPr>
          <p:nvPr>
            <p:ph idx="1"/>
          </p:nvPr>
        </p:nvSpPr>
        <p:spPr/>
        <p:txBody>
          <a:bodyPr>
            <a:normAutofit fontScale="92500" lnSpcReduction="20000"/>
          </a:bodyPr>
          <a:lstStyle/>
          <a:p>
            <a:r>
              <a:rPr lang="es-ES_tradnl" dirty="0" smtClean="0">
                <a:solidFill>
                  <a:schemeClr val="accent3">
                    <a:lumMod val="40000"/>
                    <a:lumOff val="60000"/>
                  </a:schemeClr>
                </a:solidFill>
              </a:rPr>
              <a:t>Bunge </a:t>
            </a:r>
            <a:r>
              <a:rPr lang="es-ES_tradnl" dirty="0" smtClean="0">
                <a:solidFill>
                  <a:schemeClr val="accent3">
                    <a:lumMod val="20000"/>
                    <a:lumOff val="80000"/>
                  </a:schemeClr>
                </a:solidFill>
              </a:rPr>
              <a:t>(1961) en su libro “</a:t>
            </a:r>
            <a:r>
              <a:rPr lang="es-ES_tradnl" i="1" dirty="0" smtClean="0">
                <a:solidFill>
                  <a:schemeClr val="accent3">
                    <a:lumMod val="20000"/>
                    <a:lumOff val="80000"/>
                  </a:schemeClr>
                </a:solidFill>
              </a:rPr>
              <a:t>Theoretical Geography”</a:t>
            </a:r>
            <a:r>
              <a:rPr lang="es-ES_tradnl" dirty="0" smtClean="0">
                <a:solidFill>
                  <a:schemeClr val="accent3">
                    <a:lumMod val="20000"/>
                    <a:lumOff val="80000"/>
                  </a:schemeClr>
                </a:solidFill>
              </a:rPr>
              <a:t> los identificó como elementos geométricos fundamentales en la Geografía y son con los que trabajan los software SIG vectoriales actuales.</a:t>
            </a:r>
          </a:p>
          <a:p>
            <a:r>
              <a:rPr lang="es-ES_tradnl" dirty="0" smtClean="0">
                <a:solidFill>
                  <a:schemeClr val="accent3">
                    <a:lumMod val="40000"/>
                    <a:lumOff val="60000"/>
                  </a:schemeClr>
                </a:solidFill>
              </a:rPr>
              <a:t>Hagertrand </a:t>
            </a:r>
            <a:r>
              <a:rPr lang="es-ES_tradnl" dirty="0" smtClean="0">
                <a:solidFill>
                  <a:schemeClr val="accent3">
                    <a:lumMod val="20000"/>
                    <a:lumOff val="80000"/>
                  </a:schemeClr>
                </a:solidFill>
              </a:rPr>
              <a:t>(1952) se interesó por el análisis de las superficies, en sus modelos de difusión de innovaciones basado en la compartimentación del espacio por medio de una retícula, que constituye en un antecedente de los software GIS raster.</a:t>
            </a:r>
          </a:p>
          <a:p>
            <a:r>
              <a:rPr lang="es-ES_tradnl" dirty="0" smtClean="0">
                <a:solidFill>
                  <a:schemeClr val="accent3">
                    <a:lumMod val="20000"/>
                    <a:lumOff val="80000"/>
                  </a:schemeClr>
                </a:solidFill>
              </a:rPr>
              <a:t>Otros autores como </a:t>
            </a:r>
            <a:r>
              <a:rPr lang="es-ES_tradnl" dirty="0" err="1" smtClean="0">
                <a:solidFill>
                  <a:schemeClr val="accent3">
                    <a:lumMod val="40000"/>
                    <a:lumOff val="60000"/>
                  </a:schemeClr>
                </a:solidFill>
              </a:rPr>
              <a:t>Ullman</a:t>
            </a:r>
            <a:r>
              <a:rPr lang="es-ES_tradnl" dirty="0" smtClean="0">
                <a:solidFill>
                  <a:schemeClr val="accent3">
                    <a:lumMod val="40000"/>
                    <a:lumOff val="60000"/>
                  </a:schemeClr>
                </a:solidFill>
              </a:rPr>
              <a:t> </a:t>
            </a:r>
            <a:r>
              <a:rPr lang="es-ES_tradnl" dirty="0" smtClean="0">
                <a:solidFill>
                  <a:schemeClr val="accent3">
                    <a:lumMod val="20000"/>
                    <a:lumOff val="80000"/>
                  </a:schemeClr>
                </a:solidFill>
              </a:rPr>
              <a:t>(1956), </a:t>
            </a:r>
            <a:r>
              <a:rPr lang="es-ES_tradnl" dirty="0" err="1" smtClean="0">
                <a:solidFill>
                  <a:schemeClr val="accent3">
                    <a:lumMod val="40000"/>
                    <a:lumOff val="60000"/>
                  </a:schemeClr>
                </a:solidFill>
              </a:rPr>
              <a:t>Garrinson</a:t>
            </a:r>
            <a:r>
              <a:rPr lang="es-ES_tradnl" dirty="0" smtClean="0">
                <a:solidFill>
                  <a:schemeClr val="accent3">
                    <a:lumMod val="20000"/>
                    <a:lumOff val="80000"/>
                  </a:schemeClr>
                </a:solidFill>
              </a:rPr>
              <a:t> (1960), </a:t>
            </a:r>
            <a:r>
              <a:rPr lang="es-ES_tradnl" dirty="0" err="1" smtClean="0">
                <a:solidFill>
                  <a:schemeClr val="accent3">
                    <a:lumMod val="40000"/>
                    <a:lumOff val="60000"/>
                  </a:schemeClr>
                </a:solidFill>
              </a:rPr>
              <a:t>Nystuen</a:t>
            </a:r>
            <a:r>
              <a:rPr lang="es-ES_tradnl" dirty="0" smtClean="0">
                <a:solidFill>
                  <a:schemeClr val="accent3">
                    <a:lumMod val="20000"/>
                    <a:lumOff val="80000"/>
                  </a:schemeClr>
                </a:solidFill>
              </a:rPr>
              <a:t> (1961) y</a:t>
            </a:r>
            <a:r>
              <a:rPr lang="es-ES_tradnl" dirty="0" smtClean="0">
                <a:solidFill>
                  <a:schemeClr val="accent3">
                    <a:lumMod val="40000"/>
                    <a:lumOff val="60000"/>
                  </a:schemeClr>
                </a:solidFill>
              </a:rPr>
              <a:t> </a:t>
            </a:r>
            <a:r>
              <a:rPr lang="es-ES_tradnl" dirty="0" err="1" smtClean="0">
                <a:solidFill>
                  <a:schemeClr val="accent3">
                    <a:lumMod val="40000"/>
                    <a:lumOff val="60000"/>
                  </a:schemeClr>
                </a:solidFill>
              </a:rPr>
              <a:t>Kansky</a:t>
            </a:r>
            <a:r>
              <a:rPr lang="es-ES_tradnl" dirty="0" smtClean="0">
                <a:solidFill>
                  <a:schemeClr val="accent3">
                    <a:lumMod val="40000"/>
                    <a:lumOff val="60000"/>
                  </a:schemeClr>
                </a:solidFill>
              </a:rPr>
              <a:t> </a:t>
            </a:r>
            <a:r>
              <a:rPr lang="es-ES_tradnl" dirty="0" smtClean="0">
                <a:solidFill>
                  <a:schemeClr val="accent3">
                    <a:lumMod val="20000"/>
                    <a:lumOff val="80000"/>
                  </a:schemeClr>
                </a:solidFill>
              </a:rPr>
              <a:t>(1963) introdujeron los elementos topológicos en el análisis espacial, y </a:t>
            </a:r>
            <a:r>
              <a:rPr lang="es-ES_tradnl" dirty="0" err="1" smtClean="0">
                <a:solidFill>
                  <a:schemeClr val="accent3">
                    <a:lumMod val="40000"/>
                    <a:lumOff val="60000"/>
                  </a:schemeClr>
                </a:solidFill>
              </a:rPr>
              <a:t>Berry</a:t>
            </a:r>
            <a:r>
              <a:rPr lang="es-ES_tradnl" dirty="0" smtClean="0">
                <a:solidFill>
                  <a:schemeClr val="accent3">
                    <a:lumMod val="20000"/>
                    <a:lumOff val="80000"/>
                  </a:schemeClr>
                </a:solidFill>
              </a:rPr>
              <a:t> (1964) al  tratamiento estadístico de la información Geográfica.</a:t>
            </a:r>
            <a:endParaRPr lang="es-ES_tradnl" dirty="0">
              <a:solidFill>
                <a:schemeClr val="accent3">
                  <a:lumMod val="20000"/>
                  <a:lumOff val="8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lstStyle/>
          <a:p>
            <a:endParaRPr lang="es-ES_tradnl" dirty="0"/>
          </a:p>
        </p:txBody>
      </p:sp>
      <p:sp>
        <p:nvSpPr>
          <p:cNvPr id="4" name="3 Rectángulo"/>
          <p:cNvSpPr/>
          <p:nvPr/>
        </p:nvSpPr>
        <p:spPr>
          <a:xfrm>
            <a:off x="2609828" y="2967335"/>
            <a:ext cx="3924344" cy="923330"/>
          </a:xfrm>
          <a:prstGeom prst="rect">
            <a:avLst/>
          </a:prstGeom>
          <a:noFill/>
        </p:spPr>
        <p:txBody>
          <a:bodyPr wrap="none" lIns="91440" tIns="45720" rIns="91440" bIns="45720">
            <a:spAutoFit/>
          </a:bodyPr>
          <a:lstStyle/>
          <a:p>
            <a:pPr algn="ctr"/>
            <a:r>
              <a:rPr lang="es-E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¿QUE SON?</a:t>
            </a: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solidFill>
                  <a:schemeClr val="accent3">
                    <a:lumMod val="60000"/>
                    <a:lumOff val="40000"/>
                  </a:schemeClr>
                </a:solidFill>
              </a:rPr>
              <a:t>SISTEMAS DE INFORMACION GEOGRAFICA</a:t>
            </a:r>
            <a:endParaRPr lang="es-ES_tradnl" dirty="0">
              <a:solidFill>
                <a:schemeClr val="accent3">
                  <a:lumMod val="60000"/>
                  <a:lumOff val="40000"/>
                </a:schemeClr>
              </a:solidFill>
            </a:endParaRPr>
          </a:p>
        </p:txBody>
      </p:sp>
      <p:sp>
        <p:nvSpPr>
          <p:cNvPr id="3" name="2 Marcador de contenido"/>
          <p:cNvSpPr>
            <a:spLocks noGrp="1"/>
          </p:cNvSpPr>
          <p:nvPr>
            <p:ph idx="1"/>
          </p:nvPr>
        </p:nvSpPr>
        <p:spPr/>
        <p:txBody>
          <a:bodyPr>
            <a:normAutofit fontScale="92500" lnSpcReduction="10000"/>
          </a:bodyPr>
          <a:lstStyle/>
          <a:p>
            <a:pPr>
              <a:buNone/>
            </a:pPr>
            <a:r>
              <a:rPr lang="es-ES_tradnl" dirty="0" smtClean="0">
                <a:solidFill>
                  <a:schemeClr val="accent3">
                    <a:lumMod val="20000"/>
                    <a:lumOff val="80000"/>
                  </a:schemeClr>
                </a:solidFill>
              </a:rPr>
              <a:t>    Es un sistema de hardware, software y procedimientos diseñados para soportar la captura, administración, manipulación, análisis, </a:t>
            </a:r>
            <a:r>
              <a:rPr lang="es-ES_tradnl" dirty="0" err="1" smtClean="0">
                <a:solidFill>
                  <a:schemeClr val="accent3">
                    <a:lumMod val="20000"/>
                    <a:lumOff val="80000"/>
                  </a:schemeClr>
                </a:solidFill>
              </a:rPr>
              <a:t>modelamiento</a:t>
            </a:r>
            <a:r>
              <a:rPr lang="es-ES_tradnl" dirty="0" smtClean="0">
                <a:solidFill>
                  <a:schemeClr val="accent3">
                    <a:lumMod val="20000"/>
                    <a:lumOff val="80000"/>
                  </a:schemeClr>
                </a:solidFill>
              </a:rPr>
              <a:t> y </a:t>
            </a:r>
            <a:r>
              <a:rPr lang="es-ES_tradnl" dirty="0" err="1" smtClean="0">
                <a:solidFill>
                  <a:schemeClr val="accent3">
                    <a:lumMod val="20000"/>
                    <a:lumOff val="80000"/>
                  </a:schemeClr>
                </a:solidFill>
              </a:rPr>
              <a:t>graficación</a:t>
            </a:r>
            <a:r>
              <a:rPr lang="es-ES_tradnl" dirty="0" smtClean="0">
                <a:solidFill>
                  <a:schemeClr val="accent3">
                    <a:lumMod val="20000"/>
                    <a:lumOff val="80000"/>
                  </a:schemeClr>
                </a:solidFill>
              </a:rPr>
              <a:t> de datos u objetos referenciados espacialmente, para resolver problemas complejos de planeación y administración.</a:t>
            </a:r>
          </a:p>
          <a:p>
            <a:pPr>
              <a:buNone/>
            </a:pPr>
            <a:r>
              <a:rPr lang="es-ES_tradnl" dirty="0" smtClean="0">
                <a:solidFill>
                  <a:schemeClr val="accent3">
                    <a:lumMod val="20000"/>
                    <a:lumOff val="80000"/>
                  </a:schemeClr>
                </a:solidFill>
              </a:rPr>
              <a:t>    Una definición mas sencilla es: Un sistema de computador capaz de mantener y usar datos con localizaciones exactas en una superficie terrestre. Un sistema de información geográfica, es una herramienta de análisis de información. La información debe tener una referencia espacial y debe</a:t>
            </a:r>
          </a:p>
          <a:p>
            <a:pPr>
              <a:buNone/>
            </a:pPr>
            <a:r>
              <a:rPr lang="es-ES_tradnl" dirty="0" smtClean="0">
                <a:solidFill>
                  <a:schemeClr val="accent3">
                    <a:lumMod val="20000"/>
                    <a:lumOff val="80000"/>
                  </a:schemeClr>
                </a:solidFill>
              </a:rPr>
              <a:t>    conservar una inteligencia propia sobre la topología y representación.</a:t>
            </a:r>
            <a:endParaRPr lang="es-ES_tradnl" dirty="0">
              <a:solidFill>
                <a:schemeClr val="accent3">
                  <a:lumMod val="20000"/>
                  <a:lumOff val="8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solidFill>
                  <a:schemeClr val="accent3">
                    <a:lumMod val="60000"/>
                    <a:lumOff val="40000"/>
                  </a:schemeClr>
                </a:solidFill>
              </a:rPr>
              <a:t>Preguntas que deben responder</a:t>
            </a:r>
            <a:endParaRPr lang="es-ES_tradnl" dirty="0">
              <a:solidFill>
                <a:schemeClr val="accent3">
                  <a:lumMod val="60000"/>
                  <a:lumOff val="40000"/>
                </a:schemeClr>
              </a:solidFill>
            </a:endParaRPr>
          </a:p>
        </p:txBody>
      </p:sp>
      <p:sp>
        <p:nvSpPr>
          <p:cNvPr id="3" name="2 Marcador de contenido"/>
          <p:cNvSpPr>
            <a:spLocks noGrp="1"/>
          </p:cNvSpPr>
          <p:nvPr>
            <p:ph idx="1"/>
          </p:nvPr>
        </p:nvSpPr>
        <p:spPr/>
        <p:txBody>
          <a:bodyPr>
            <a:normAutofit fontScale="92500" lnSpcReduction="10000"/>
          </a:bodyPr>
          <a:lstStyle/>
          <a:p>
            <a:r>
              <a:rPr lang="es-ES_tradnl" dirty="0" smtClean="0">
                <a:solidFill>
                  <a:schemeClr val="accent3">
                    <a:lumMod val="20000"/>
                    <a:lumOff val="80000"/>
                  </a:schemeClr>
                </a:solidFill>
              </a:rPr>
              <a:t>·  ¿Dónde está el objeto A?</a:t>
            </a:r>
          </a:p>
          <a:p>
            <a:r>
              <a:rPr lang="es-ES_tradnl" dirty="0" smtClean="0">
                <a:solidFill>
                  <a:schemeClr val="accent3">
                    <a:lumMod val="20000"/>
                    <a:lumOff val="80000"/>
                  </a:schemeClr>
                </a:solidFill>
              </a:rPr>
              <a:t>·  ¿Dónde está A con relación a B?</a:t>
            </a:r>
          </a:p>
          <a:p>
            <a:r>
              <a:rPr lang="es-ES_tradnl" dirty="0" smtClean="0">
                <a:solidFill>
                  <a:schemeClr val="accent3">
                    <a:lumMod val="20000"/>
                    <a:lumOff val="80000"/>
                  </a:schemeClr>
                </a:solidFill>
              </a:rPr>
              <a:t>·  ¿Cuantas ocurrencias del tipo A hay en una distancia D de B?</a:t>
            </a:r>
          </a:p>
          <a:p>
            <a:r>
              <a:rPr lang="es-ES_tradnl" dirty="0" smtClean="0">
                <a:solidFill>
                  <a:schemeClr val="accent3">
                    <a:lumMod val="20000"/>
                    <a:lumOff val="80000"/>
                  </a:schemeClr>
                </a:solidFill>
              </a:rPr>
              <a:t>·  ¿Cuál es el valor que toma la función Z en la posición X?</a:t>
            </a:r>
          </a:p>
          <a:p>
            <a:r>
              <a:rPr lang="es-ES_tradnl" dirty="0" smtClean="0">
                <a:solidFill>
                  <a:schemeClr val="accent3">
                    <a:lumMod val="20000"/>
                    <a:lumOff val="80000"/>
                  </a:schemeClr>
                </a:solidFill>
              </a:rPr>
              <a:t>·  ¿Cuál es la dimensión de B (Frecuencia, perímetro, área, volumen)?</a:t>
            </a:r>
          </a:p>
          <a:p>
            <a:r>
              <a:rPr lang="es-ES_tradnl" dirty="0" smtClean="0">
                <a:solidFill>
                  <a:schemeClr val="accent3">
                    <a:lumMod val="20000"/>
                    <a:lumOff val="80000"/>
                  </a:schemeClr>
                </a:solidFill>
              </a:rPr>
              <a:t>·  ¿Qué hay en el punto (X, Y)?</a:t>
            </a:r>
          </a:p>
          <a:p>
            <a:r>
              <a:rPr lang="es-ES_tradnl" dirty="0" smtClean="0">
                <a:solidFill>
                  <a:schemeClr val="accent3">
                    <a:lumMod val="20000"/>
                    <a:lumOff val="80000"/>
                  </a:schemeClr>
                </a:solidFill>
              </a:rPr>
              <a:t>·  ¿Qué objetos están próximos a aquellos objetos que tienen una combinación de</a:t>
            </a:r>
          </a:p>
          <a:p>
            <a:r>
              <a:rPr lang="es-ES_tradnl" dirty="0" smtClean="0">
                <a:solidFill>
                  <a:schemeClr val="accent3">
                    <a:lumMod val="20000"/>
                    <a:lumOff val="80000"/>
                  </a:schemeClr>
                </a:solidFill>
              </a:rPr>
              <a:t>características?</a:t>
            </a:r>
            <a:endParaRPr lang="es-ES_tradnl" dirty="0">
              <a:solidFill>
                <a:schemeClr val="accent3">
                  <a:lumMod val="20000"/>
                  <a:lumOff val="8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744</TotalTime>
  <Words>1252</Words>
  <Application>Microsoft Office PowerPoint</Application>
  <PresentationFormat>Presentación en pantalla (4:3)</PresentationFormat>
  <Paragraphs>98</Paragraphs>
  <Slides>17</Slides>
  <Notes>17</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Flujo</vt:lpstr>
      <vt:lpstr>Sistemas de información geográfica</vt:lpstr>
      <vt:lpstr>Diapositiva 2</vt:lpstr>
      <vt:lpstr>¿Cómo inician?</vt:lpstr>
      <vt:lpstr>Evolución de los sistemas</vt:lpstr>
      <vt:lpstr>Actuales SIG</vt:lpstr>
      <vt:lpstr>PERSONAJES  QUE INFLUYERON</vt:lpstr>
      <vt:lpstr>Diapositiva 7</vt:lpstr>
      <vt:lpstr>SISTEMAS DE INFORMACION GEOGRAFICA</vt:lpstr>
      <vt:lpstr>Preguntas que deben responder</vt:lpstr>
      <vt:lpstr>Diapositiva 10</vt:lpstr>
      <vt:lpstr>¿EN QUE LOS USAN?</vt:lpstr>
      <vt:lpstr>¿EN QUE LOS USAN?</vt:lpstr>
      <vt:lpstr>Diapositiva 13</vt:lpstr>
      <vt:lpstr>¿CUALES SON?</vt:lpstr>
      <vt:lpstr>¿CUALES SON?</vt:lpstr>
      <vt:lpstr>¿CUALES SON?</vt:lpstr>
      <vt:lpstr>Diapositiva 17</vt:lpstr>
    </vt:vector>
  </TitlesOfParts>
  <Company>UNAM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Sistemas de información geográfica</dc:title>
  <dc:creator>ALUMNOS</dc:creator>
  <cp:lastModifiedBy>ALUMNOS</cp:lastModifiedBy>
  <cp:revision>71</cp:revision>
  <dcterms:created xsi:type="dcterms:W3CDTF">2010-05-07T15:41:30Z</dcterms:created>
  <dcterms:modified xsi:type="dcterms:W3CDTF">2010-05-21T16:28:32Z</dcterms:modified>
</cp:coreProperties>
</file>